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709"/>
  </p:normalViewPr>
  <p:slideViewPr>
    <p:cSldViewPr snapToGrid="0">
      <p:cViewPr varScale="1">
        <p:scale>
          <a:sx n="105" d="100"/>
          <a:sy n="105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4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1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8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1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24,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7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24,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402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24,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61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24,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9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24,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9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24,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0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24,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754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88" r:id="rId7"/>
    <p:sldLayoutId id="2147483689" r:id="rId8"/>
    <p:sldLayoutId id="2147483690" r:id="rId9"/>
    <p:sldLayoutId id="2147483691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EABA9C-F21B-F75B-C947-9BC4C8D9F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328" y="4015121"/>
            <a:ext cx="10160000" cy="884518"/>
          </a:xfrm>
        </p:spPr>
        <p:txBody>
          <a:bodyPr anchor="t">
            <a:normAutofit/>
          </a:bodyPr>
          <a:lstStyle/>
          <a:p>
            <a:r>
              <a:rPr lang="nl-NL" dirty="0"/>
              <a:t>Jaarthema: ‘Hoor, Hij spreekt’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CEDDA4-EC92-D5BB-CA32-23C2B2CE7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292" y="4225860"/>
            <a:ext cx="6373908" cy="12434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Over Gods stem horen in een geestelijk, ontvankelijk </a:t>
            </a:r>
            <a:r>
              <a:rPr lang="nl-NL" sz="2400" dirty="0" err="1"/>
              <a:t>bijbellezen</a:t>
            </a:r>
            <a:r>
              <a:rPr lang="nl-NL" sz="2400" dirty="0"/>
              <a:t>.</a:t>
            </a:r>
          </a:p>
        </p:txBody>
      </p:sp>
      <p:pic>
        <p:nvPicPr>
          <p:cNvPr id="43" name="Picture 3">
            <a:extLst>
              <a:ext uri="{FF2B5EF4-FFF2-40B4-BE49-F238E27FC236}">
                <a16:creationId xmlns:a16="http://schemas.microsoft.com/office/drawing/2014/main" id="{576856E6-9115-648F-CBD1-BAB6D521A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24"/>
          <a:stretch/>
        </p:blipFill>
        <p:spPr>
          <a:xfrm>
            <a:off x="20" y="10"/>
            <a:ext cx="12191979" cy="4263071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A16E713-9EF4-C323-332C-F6CD0278F0C3}"/>
              </a:ext>
            </a:extLst>
          </p:cNvPr>
          <p:cNvSpPr txBox="1"/>
          <p:nvPr/>
        </p:nvSpPr>
        <p:spPr>
          <a:xfrm>
            <a:off x="2651760" y="5888503"/>
            <a:ext cx="764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23 mei 2024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844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C15A7-17DC-54F2-DDB6-8326024B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00" dirty="0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4. Vijf concrete handreikingen</a:t>
            </a:r>
            <a:br>
              <a:rPr lang="nl-NL" sz="2800" b="1" kern="100" dirty="0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74D4FD-2F26-5918-5247-D01DE564B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84" y="1496440"/>
            <a:ext cx="9810604" cy="4428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1.    Houd altijd het </a:t>
            </a:r>
            <a:r>
              <a:rPr lang="nl-NL" dirty="0" err="1"/>
              <a:t>bijbelleesdoel</a:t>
            </a:r>
            <a:r>
              <a:rPr lang="nl-NL" dirty="0"/>
              <a:t> (aanbidding van de Drie-enige) in het oog!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   Het gaat niet om </a:t>
            </a:r>
            <a:r>
              <a:rPr lang="nl-NL" dirty="0">
                <a:effectLst/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méér, maar</a:t>
            </a:r>
            <a:r>
              <a:rPr lang="nl-NL" dirty="0">
                <a:effectLst/>
              </a:rPr>
              <a:t> </a:t>
            </a:r>
            <a:r>
              <a:rPr lang="nl-NL" dirty="0"/>
              <a:t>vooral om ‘diep lezen van je Bijbel’. 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3.    Diepe, digitale geletterdheid ontwikkelen (onderwijs/gezinnen).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4.    Valt er een mediterende lezing van de Bijbel op gang te trekken?       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  </a:t>
            </a:r>
            <a:r>
              <a:rPr lang="nl-NL" dirty="0"/>
              <a:t>(Een (online) </a:t>
            </a:r>
            <a:r>
              <a:rPr lang="nl-NL" dirty="0" err="1"/>
              <a:t>leescommunity</a:t>
            </a:r>
            <a:r>
              <a:rPr lang="nl-NL" dirty="0"/>
              <a:t> of tijdens </a:t>
            </a:r>
            <a:r>
              <a:rPr lang="nl-NL" dirty="0" err="1"/>
              <a:t>bijbelkringen</a:t>
            </a:r>
            <a:r>
              <a:rPr lang="nl-NL" dirty="0"/>
              <a:t>/verenigingen?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5.   De eeuwigheidsurgentie van het </a:t>
            </a:r>
            <a:r>
              <a:rPr lang="nl-NL" dirty="0" err="1"/>
              <a:t>bijbellezen</a:t>
            </a:r>
            <a:r>
              <a:rPr lang="nl-NL" dirty="0"/>
              <a:t> gevarieerd onderstrepen.</a:t>
            </a:r>
          </a:p>
        </p:txBody>
      </p:sp>
      <p:pic>
        <p:nvPicPr>
          <p:cNvPr id="5122" name="Picture 2" descr="Schrijfster Ann Voskamp begint elke ochtend met haar bijbel en notitieboek:  'Ik ben dichter bij de Weg' - Nederlands Dagblad. De kwaliteitskrant van  christelijk Nederland">
            <a:extLst>
              <a:ext uri="{FF2B5EF4-FFF2-40B4-BE49-F238E27FC236}">
                <a16:creationId xmlns:a16="http://schemas.microsoft.com/office/drawing/2014/main" id="{ABBD6262-93D0-16EF-BF90-85BB63A8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351" y="4565932"/>
            <a:ext cx="2160738" cy="12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iscilla Docter over Pasen - YouTube">
            <a:extLst>
              <a:ext uri="{FF2B5EF4-FFF2-40B4-BE49-F238E27FC236}">
                <a16:creationId xmlns:a16="http://schemas.microsoft.com/office/drawing/2014/main" id="{FB719DE2-3048-77E3-C056-79C93AE8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269" y="3193136"/>
            <a:ext cx="2161820" cy="1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7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E4980-1DB5-1196-FA92-E0DECE3D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A043F2-6EFF-9601-92D6-3306CF8E5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213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Freeform: Shape 6159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CF6A39-B8CA-D271-227D-176E2A83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008B4E-1018-543A-9E94-E66985AFD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r>
              <a:rPr lang="nl-NL" b="1" kern="100" dirty="0">
                <a:effectLst/>
                <a:latin typeface="+mj-lt"/>
                <a:ea typeface="Gulim" panose="020B0600000101010101" pitchFamily="34" charset="-127"/>
                <a:cs typeface="Beirut" pitchFamily="2" charset="-78"/>
              </a:rPr>
              <a:t>  Inleiding</a:t>
            </a:r>
          </a:p>
          <a:p>
            <a:pPr marL="342900" indent="-342900">
              <a:buAutoNum type="arabicPeriod"/>
            </a:pPr>
            <a:r>
              <a:rPr lang="nl-NL" b="1" kern="100" dirty="0">
                <a:effectLst/>
                <a:latin typeface="+mj-lt"/>
                <a:ea typeface="Gulim" panose="020B0600000101010101" pitchFamily="34" charset="-127"/>
                <a:cs typeface="Beirut" pitchFamily="2" charset="-78"/>
              </a:rPr>
              <a:t>Zijn spreken als de Drie-enige én ons horend lezen en leven (in de Bijbel)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b="1" kern="100" dirty="0">
                <a:latin typeface="+mj-lt"/>
                <a:ea typeface="Gulim" panose="020B0600000101010101" pitchFamily="34" charset="-127"/>
                <a:cs typeface="Beirut" pitchFamily="2" charset="-78"/>
              </a:rPr>
              <a:t>L</a:t>
            </a:r>
            <a:r>
              <a:rPr lang="nl-NL" b="1" kern="100" dirty="0">
                <a:effectLst/>
                <a:latin typeface="+mj-lt"/>
                <a:ea typeface="Gulim" panose="020B0600000101010101" pitchFamily="34" charset="-127"/>
                <a:cs typeface="Beirut" pitchFamily="2" charset="-78"/>
              </a:rPr>
              <a:t>eesbarri</a:t>
            </a:r>
            <a:r>
              <a:rPr lang="nl-NL" b="1" kern="100" dirty="0">
                <a:effectLst/>
                <a:latin typeface="+mj-lt"/>
                <a:ea typeface="Gulim" panose="020B0600000101010101" pitchFamily="34" charset="-127"/>
                <a:cs typeface="Cambria" panose="02040503050406030204" pitchFamily="18" charset="0"/>
              </a:rPr>
              <a:t>è</a:t>
            </a:r>
            <a:r>
              <a:rPr lang="nl-NL" b="1" kern="100" dirty="0">
                <a:effectLst/>
                <a:latin typeface="+mj-lt"/>
                <a:ea typeface="Gulim" panose="020B0600000101010101" pitchFamily="34" charset="-127"/>
                <a:cs typeface="Beirut" pitchFamily="2" charset="-78"/>
              </a:rPr>
              <a:t>res</a:t>
            </a:r>
            <a:r>
              <a:rPr lang="nl-NL" b="1" kern="100" dirty="0">
                <a:latin typeface="+mj-lt"/>
                <a:ea typeface="Gulim" panose="020B0600000101010101" pitchFamily="34" charset="-127"/>
                <a:cs typeface="Beirut" pitchFamily="2" charset="-78"/>
              </a:rPr>
              <a:t>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b="1" kern="100" dirty="0" err="1">
                <a:latin typeface="+mj-lt"/>
                <a:ea typeface="Gulim" panose="020B0600000101010101" pitchFamily="34" charset="-127"/>
                <a:cs typeface="Beirut" pitchFamily="2" charset="-78"/>
              </a:rPr>
              <a:t>Lectio</a:t>
            </a:r>
            <a:r>
              <a:rPr lang="nl-NL" b="1" kern="100" dirty="0">
                <a:latin typeface="+mj-lt"/>
                <a:ea typeface="Gulim" panose="020B0600000101010101" pitchFamily="34" charset="-127"/>
                <a:cs typeface="Beirut" pitchFamily="2" charset="-78"/>
              </a:rPr>
              <a:t> </a:t>
            </a:r>
            <a:r>
              <a:rPr lang="nl-NL" b="1" kern="100" dirty="0" err="1">
                <a:latin typeface="+mj-lt"/>
                <a:ea typeface="Gulim" panose="020B0600000101010101" pitchFamily="34" charset="-127"/>
                <a:cs typeface="Beirut" pitchFamily="2" charset="-78"/>
              </a:rPr>
              <a:t>divina</a:t>
            </a:r>
            <a:endParaRPr lang="nl-NL" b="1" kern="100" dirty="0">
              <a:latin typeface="+mj-lt"/>
              <a:ea typeface="Gulim" panose="020B0600000101010101" pitchFamily="34" charset="-127"/>
              <a:cs typeface="Beirut" pitchFamily="2" charset="-78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b="1" kern="100" dirty="0">
                <a:latin typeface="+mj-lt"/>
                <a:ea typeface="Gulim" panose="020B0600000101010101" pitchFamily="34" charset="-127"/>
                <a:cs typeface="Beirut" pitchFamily="2" charset="-78"/>
              </a:rPr>
              <a:t>Vijf concrete handreikingen</a:t>
            </a:r>
          </a:p>
          <a:p>
            <a:pPr marL="0" indent="0">
              <a:buNone/>
            </a:pPr>
            <a:endParaRPr lang="nl-NL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nl-NL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146" name="Picture 2" descr="Herziene statenvertaling (HSV) kopen? | Kameel.nl">
            <a:extLst>
              <a:ext uri="{FF2B5EF4-FFF2-40B4-BE49-F238E27FC236}">
                <a16:creationId xmlns:a16="http://schemas.microsoft.com/office/drawing/2014/main" id="{DC20250D-CC34-FB57-3961-AF00C2FF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0426" y="2105488"/>
            <a:ext cx="4788505" cy="35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Freeform: Shape 6161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9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1B19A-7FDA-CD45-573F-5329042B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47E1AA-9629-A2F9-B5AA-E9A6CBF90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God spreekt in het bijzonder door Zijn Woord.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Probleem: het besef dat God spreekt in Zijn Woord is iets ‘onvoorstelbaars’ aan het worden.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Er wordt al snel gezegd/gedacht dat iets ‘jouw persoonlijke interpretatie’ is.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82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10B6D-2763-04FA-9A57-5B9AB824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200" b="1" kern="100" dirty="0">
                <a:effectLst/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1. Zijn spreken als de Drie-enige én ons horend lezen en leven</a:t>
            </a:r>
            <a:br>
              <a:rPr lang="nl-NL" sz="2800" b="1" kern="100" dirty="0">
                <a:effectLst/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686922-CE40-658F-74E8-88FD2E35B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- In de Bijbel valt de nadruk op de sprekende God en het horende volk (Israël).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Gods stem is te horen in een vertrouwelijke verbondsrelatie met Hem.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De Bijbel tekent de driehoeksrelatie </a:t>
            </a:r>
            <a:r>
              <a:rPr lang="nl-NL" sz="1600" dirty="0"/>
              <a:t>(o.a. Neh. 8:8-9, Hand, 1:16):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			Gods spreken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           Lezen 	 		    Gods stem horen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riehoek 3">
            <a:extLst>
              <a:ext uri="{FF2B5EF4-FFF2-40B4-BE49-F238E27FC236}">
                <a16:creationId xmlns:a16="http://schemas.microsoft.com/office/drawing/2014/main" id="{C11D4BAE-E4D4-9FAC-5FE5-594C4AC2DE2A}"/>
              </a:ext>
            </a:extLst>
          </p:cNvPr>
          <p:cNvSpPr/>
          <p:nvPr/>
        </p:nvSpPr>
        <p:spPr>
          <a:xfrm>
            <a:off x="3511685" y="4448432"/>
            <a:ext cx="2444496" cy="138379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5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5DB44-C2D1-08F2-2EB7-B0B34B0D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00" dirty="0">
                <a:effectLst/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1. Zijn spreken als de Drie-enige én ons horend lezen en leven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EB9FE8-61C7-10CF-9A67-2FCBB408C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4"/>
            <a:ext cx="9810604" cy="473367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</a:t>
            </a:r>
            <a:r>
              <a:rPr lang="nl-NL" dirty="0" err="1"/>
              <a:t>Opb</a:t>
            </a:r>
            <a:r>
              <a:rPr lang="nl-NL" dirty="0"/>
              <a:t>. 1:3 benadrukt de eeuwigheidsurgentie van het Woord (voor)lezen.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</a:t>
            </a:r>
            <a:r>
              <a:rPr lang="nl-NL" dirty="0" err="1"/>
              <a:t>Matth</a:t>
            </a:r>
            <a:r>
              <a:rPr lang="nl-NL" dirty="0"/>
              <a:t> 4:4 benoemt </a:t>
            </a:r>
            <a:r>
              <a:rPr lang="nl-NL" dirty="0" err="1"/>
              <a:t>bijbellezen</a:t>
            </a:r>
            <a:r>
              <a:rPr lang="nl-NL" dirty="0"/>
              <a:t> als het leven van de mond van God </a:t>
            </a:r>
            <a:r>
              <a:rPr lang="nl-NL" u="sng" dirty="0"/>
              <a:t>de Vader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In </a:t>
            </a:r>
            <a:r>
              <a:rPr lang="nl-NL" u="sng" dirty="0"/>
              <a:t>de Zoon</a:t>
            </a:r>
            <a:r>
              <a:rPr lang="nl-NL" dirty="0"/>
              <a:t> Jezus Christus ligt het brandpunt van Gods spreken. </a:t>
            </a:r>
            <a:r>
              <a:rPr lang="nl-NL" sz="1400" dirty="0"/>
              <a:t>(Hebr. 1:1, Mark. 9:7, Joh. 5:39)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</a:t>
            </a:r>
            <a:r>
              <a:rPr lang="nl-NL" u="sng" dirty="0"/>
              <a:t>De Heilige Geest</a:t>
            </a:r>
            <a:r>
              <a:rPr lang="nl-NL" dirty="0"/>
              <a:t> is cruciaal voor het horen van Gods stem hier en nu. </a:t>
            </a:r>
            <a:r>
              <a:rPr lang="nl-NL" sz="1400" dirty="0"/>
              <a:t>(1 Kor. 2:12)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Het </a:t>
            </a:r>
            <a:r>
              <a:rPr lang="nl-NL" u="sng" dirty="0"/>
              <a:t>ultieme </a:t>
            </a:r>
            <a:r>
              <a:rPr lang="nl-NL" u="sng" dirty="0" err="1"/>
              <a:t>Bijbelleesdoel</a:t>
            </a:r>
            <a:r>
              <a:rPr lang="nl-NL" dirty="0"/>
              <a:t> is: Lezen leidt tot loven van de Drie-enige!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20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07C6B-6353-7E06-73E4-A610ADBF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00" dirty="0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2. L</a:t>
            </a:r>
            <a:r>
              <a:rPr lang="nl-NL" sz="2800" b="1" kern="100" dirty="0">
                <a:effectLst/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eesbarri</a:t>
            </a:r>
            <a:r>
              <a:rPr lang="nl-NL" sz="2800" b="1" kern="100" dirty="0">
                <a:effectLst/>
                <a:latin typeface="Garamond" panose="02020404030301010803" pitchFamily="18" charset="0"/>
                <a:ea typeface="Gulim" panose="020B0600000101010101" pitchFamily="34" charset="-127"/>
                <a:cs typeface="Cambria" panose="02040503050406030204" pitchFamily="18" charset="0"/>
              </a:rPr>
              <a:t>è</a:t>
            </a:r>
            <a:r>
              <a:rPr lang="nl-NL" sz="2800" b="1" kern="100" dirty="0">
                <a:effectLst/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res</a:t>
            </a:r>
            <a:r>
              <a:rPr lang="nl-NL" sz="2800" b="1" kern="100" dirty="0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 </a:t>
            </a:r>
            <a:br>
              <a:rPr lang="nl-NL" sz="2800" b="1" kern="100" dirty="0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E7A4E2-D90A-BF3D-CCB3-878F064BB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1. Geestelijke barrière: de mens kan op slot zitten voor de Sprekende. </a:t>
            </a:r>
            <a:r>
              <a:rPr lang="nl-NL" sz="1400" dirty="0"/>
              <a:t>(C. van </a:t>
            </a:r>
            <a:r>
              <a:rPr lang="nl-NL" sz="1400" dirty="0" err="1"/>
              <a:t>Ekris</a:t>
            </a:r>
            <a:r>
              <a:rPr lang="nl-NL" sz="1400" dirty="0"/>
              <a:t>)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2. Een reeks van barrières ligt in de interactie tussen Bijbel en onze tijd/cultuur.</a:t>
            </a:r>
          </a:p>
          <a:p>
            <a:pPr marL="1051560" lvl="4" indent="-457200">
              <a:buAutoNum type="alphaLcParenR"/>
            </a:pPr>
            <a:r>
              <a:rPr lang="nl-NL" sz="1800" dirty="0"/>
              <a:t>De Bijbel is geen ontspanningslectuur en spreekt ons meermaals tegen. (J. Boekhout)</a:t>
            </a:r>
          </a:p>
          <a:p>
            <a:pPr marL="1051560" lvl="4" indent="-457200">
              <a:buAutoNum type="alphaLcParenR"/>
            </a:pPr>
            <a:r>
              <a:rPr lang="nl-NL" sz="1800" dirty="0"/>
              <a:t>Er is een afstandskloof in tijd, taal en cultuur. </a:t>
            </a:r>
          </a:p>
          <a:p>
            <a:pPr marL="1051560" lvl="4" indent="-457200">
              <a:buAutoNum type="alphaLcParenR"/>
            </a:pPr>
            <a:r>
              <a:rPr lang="nl-NL" sz="1800" dirty="0"/>
              <a:t>Men leert wel met het hoofd, maar niet met het hart de Bijbel lezen. (P. </a:t>
            </a:r>
            <a:r>
              <a:rPr lang="nl-NL" sz="1800" dirty="0" err="1"/>
              <a:t>Greig</a:t>
            </a:r>
            <a:r>
              <a:rPr lang="nl-NL" sz="1800" dirty="0"/>
              <a:t>)</a:t>
            </a:r>
          </a:p>
          <a:p>
            <a:pPr marL="1051560" lvl="4" indent="-457200">
              <a:buAutoNum type="alphaLcParenR"/>
            </a:pPr>
            <a:r>
              <a:rPr lang="nl-NL" sz="1800" dirty="0"/>
              <a:t>Een tanende catechetische cultuur in gemeenten vermindert bijbelbegrip. (M. Wisse)</a:t>
            </a:r>
          </a:p>
          <a:p>
            <a:pPr marL="1051560" lvl="4" indent="-457200">
              <a:buFont typeface="+mj-lt"/>
              <a:buAutoNum type="alphaLcParenR"/>
            </a:pPr>
            <a:r>
              <a:rPr lang="nl-NL" sz="1800" dirty="0"/>
              <a:t>De Bijbel vraagt vertragen/tijd. In onze ‘drukke, nieuwe wereld’ is dit schaars. </a:t>
            </a:r>
          </a:p>
          <a:p>
            <a:pPr marL="594360" lvl="4" indent="0">
              <a:buNone/>
            </a:pPr>
            <a:r>
              <a:rPr lang="nl-NL" sz="1800" dirty="0"/>
              <a:t>	  (K. </a:t>
            </a:r>
            <a:r>
              <a:rPr lang="nl-NL" sz="1800" dirty="0" err="1"/>
              <a:t>DeYoung</a:t>
            </a:r>
            <a:r>
              <a:rPr lang="nl-NL" sz="1800" dirty="0"/>
              <a:t>)</a:t>
            </a:r>
          </a:p>
          <a:p>
            <a:pPr marL="594360" lvl="4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Hollen, rennen, vliegen (ebook), Kevin DeYoung | 9789087183257 | Boeken |  bol">
            <a:extLst>
              <a:ext uri="{FF2B5EF4-FFF2-40B4-BE49-F238E27FC236}">
                <a16:creationId xmlns:a16="http://schemas.microsoft.com/office/drawing/2014/main" id="{35FA548E-46FD-86CA-5614-C8FEB2DB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69" y="4588158"/>
            <a:ext cx="1166104" cy="18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7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C4FBB-6144-D751-E729-31D23CCD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00" dirty="0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2. L</a:t>
            </a:r>
            <a:r>
              <a:rPr lang="nl-NL" sz="2800" b="1" kern="100" dirty="0">
                <a:effectLst/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eesbarri</a:t>
            </a:r>
            <a:r>
              <a:rPr lang="nl-NL" sz="2800" b="1" kern="100" dirty="0">
                <a:effectLst/>
                <a:latin typeface="Garamond" panose="02020404030301010803" pitchFamily="18" charset="0"/>
                <a:ea typeface="Gulim" panose="020B0600000101010101" pitchFamily="34" charset="-127"/>
                <a:cs typeface="Cambria" panose="02040503050406030204" pitchFamily="18" charset="0"/>
              </a:rPr>
              <a:t>è</a:t>
            </a:r>
            <a:r>
              <a:rPr lang="nl-NL" sz="2800" b="1" kern="100" dirty="0">
                <a:effectLst/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res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874CF9-6474-10C6-0BD2-118E7BEC2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3. De multimediarevolutie zorgt voor het ontstaan van ‘een nieuw menstype’. </a:t>
            </a:r>
          </a:p>
          <a:p>
            <a:pPr marL="594360" lvl="4" indent="0">
              <a:buNone/>
            </a:pPr>
            <a:r>
              <a:rPr lang="nl-NL" sz="1800" dirty="0"/>
              <a:t>a)	 De inspanning van het menselijk denken neemt af. (A. </a:t>
            </a:r>
            <a:r>
              <a:rPr lang="nl-NL" sz="1800" dirty="0" err="1"/>
              <a:t>Sartori</a:t>
            </a:r>
            <a:r>
              <a:rPr lang="nl-NL" sz="1800" dirty="0"/>
              <a:t>).  </a:t>
            </a:r>
          </a:p>
          <a:p>
            <a:pPr marL="594360" lvl="4" indent="0">
              <a:buNone/>
            </a:pPr>
            <a:r>
              <a:rPr lang="nl-NL" sz="1800" dirty="0"/>
              <a:t>b)	 De superverslavende smartphone zorgt voor veel afleiding en streven naar entertainment. </a:t>
            </a:r>
          </a:p>
          <a:p>
            <a:pPr marL="594360" lvl="4" indent="0">
              <a:buNone/>
            </a:pPr>
            <a:r>
              <a:rPr lang="nl-NL" sz="1800" dirty="0"/>
              <a:t>	 (J. Wiersma)</a:t>
            </a:r>
          </a:p>
          <a:p>
            <a:pPr marL="594360" lvl="4" indent="0">
              <a:buNone/>
            </a:pPr>
            <a:r>
              <a:rPr lang="nl-NL" sz="1800" dirty="0"/>
              <a:t>c)	 De dynamiek van gespreksvoering verandert/raakt beschadigd. (S. </a:t>
            </a:r>
            <a:r>
              <a:rPr lang="nl-NL" sz="1800" dirty="0" err="1"/>
              <a:t>Turkle</a:t>
            </a:r>
            <a:r>
              <a:rPr lang="nl-NL" sz="1800" dirty="0"/>
              <a:t>)</a:t>
            </a:r>
          </a:p>
          <a:p>
            <a:pPr marL="594360" lvl="4" indent="0">
              <a:buNone/>
            </a:pPr>
            <a:r>
              <a:rPr lang="nl-NL" sz="1800" dirty="0"/>
              <a:t>d)	 Beeldschermen zorgen voor een leescrisis. (R. </a:t>
            </a:r>
            <a:r>
              <a:rPr lang="nl-NL" sz="1800" dirty="0" err="1"/>
              <a:t>Hisgen</a:t>
            </a:r>
            <a:r>
              <a:rPr lang="nl-NL" sz="1800" dirty="0"/>
              <a:t> en A. van der Weel)</a:t>
            </a:r>
          </a:p>
          <a:p>
            <a:pPr marL="594360" lvl="4" indent="0">
              <a:buNone/>
            </a:pPr>
            <a:r>
              <a:rPr lang="nl-NL" sz="1800" dirty="0"/>
              <a:t>e)	 De mens komt als meditatief wezen te kort door digitaal, vluchtig lezen. (M. Wolf)</a:t>
            </a:r>
          </a:p>
          <a:p>
            <a:pPr marL="937260" lvl="4" indent="-34290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2050" name="Picture 2" descr="De lezende mens - 9789045045986">
            <a:extLst>
              <a:ext uri="{FF2B5EF4-FFF2-40B4-BE49-F238E27FC236}">
                <a16:creationId xmlns:a16="http://schemas.microsoft.com/office/drawing/2014/main" id="{86050439-3385-16DD-9203-9222A96E3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13" y="4703470"/>
            <a:ext cx="1190458" cy="187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der, Come Home The Reading Brain in a Digital World | 9780062388773 |  Maryanne Wolf... | bol">
            <a:extLst>
              <a:ext uri="{FF2B5EF4-FFF2-40B4-BE49-F238E27FC236}">
                <a16:creationId xmlns:a16="http://schemas.microsoft.com/office/drawing/2014/main" id="{29C4B10C-A64F-D8F3-0766-D29481C9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469" y="4687851"/>
            <a:ext cx="1254262" cy="18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ovanni Sartori ~ 'Homo Videns' - Uitgeverij De Blauwe Tijger">
            <a:extLst>
              <a:ext uri="{FF2B5EF4-FFF2-40B4-BE49-F238E27FC236}">
                <a16:creationId xmlns:a16="http://schemas.microsoft.com/office/drawing/2014/main" id="{94F68FB8-71E2-934E-4A41-8469DD87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1" y="4714819"/>
            <a:ext cx="1190458" cy="188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claiming Conversation: The Power of Talk in a Digital Age: Sherry Turkle:  9780143109792 - Christianbook.com">
            <a:extLst>
              <a:ext uri="{FF2B5EF4-FFF2-40B4-BE49-F238E27FC236}">
                <a16:creationId xmlns:a16="http://schemas.microsoft.com/office/drawing/2014/main" id="{717AAE9F-74EB-0C1A-499E-1C21D3D2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42" y="4703470"/>
            <a:ext cx="1254262" cy="19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emocratie, deugden, docentschap door Jordi Wiersma - Managementboek.nl">
            <a:extLst>
              <a:ext uri="{FF2B5EF4-FFF2-40B4-BE49-F238E27FC236}">
                <a16:creationId xmlns:a16="http://schemas.microsoft.com/office/drawing/2014/main" id="{13F8E69F-F966-C737-D104-A5D777660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70" y="4714817"/>
            <a:ext cx="1254490" cy="18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6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44F2A-C45A-E75C-A434-85EB1FF8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00" dirty="0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3. </a:t>
            </a:r>
            <a:r>
              <a:rPr lang="nl-NL" sz="2800" b="1" kern="100" dirty="0" err="1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Lectio</a:t>
            </a:r>
            <a:r>
              <a:rPr lang="nl-NL" sz="2800" b="1" kern="100" dirty="0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 </a:t>
            </a:r>
            <a:r>
              <a:rPr lang="nl-NL" sz="2800" b="1" kern="100" dirty="0" err="1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divina</a:t>
            </a:r>
            <a:br>
              <a:rPr lang="nl-NL" sz="2800" b="1" kern="100" dirty="0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1560F-AD6B-1A8B-6E23-1F13BE9D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4"/>
            <a:ext cx="9810604" cy="4886072"/>
          </a:xfrm>
        </p:spPr>
        <p:txBody>
          <a:bodyPr/>
          <a:lstStyle/>
          <a:p>
            <a:r>
              <a:rPr lang="nl-NL" dirty="0"/>
              <a:t>Dit is een zintuigelijke, fijngevoelige manier van Bijbellezen.</a:t>
            </a:r>
          </a:p>
          <a:p>
            <a:r>
              <a:rPr lang="nl-NL" dirty="0"/>
              <a:t>Het gaat om ‘God ontmoeten in Zijn Woord’. (E. Bianchi)</a:t>
            </a:r>
          </a:p>
          <a:p>
            <a:endParaRPr lang="nl-NL" dirty="0"/>
          </a:p>
          <a:p>
            <a:r>
              <a:rPr lang="nl-NL" dirty="0" err="1"/>
              <a:t>Lectio</a:t>
            </a:r>
            <a:r>
              <a:rPr lang="nl-NL" dirty="0"/>
              <a:t> </a:t>
            </a:r>
            <a:r>
              <a:rPr lang="nl-NL" dirty="0" err="1"/>
              <a:t>divina</a:t>
            </a:r>
            <a:r>
              <a:rPr lang="nl-NL" dirty="0"/>
              <a:t> bevat vier elementen die elkaar binnendringen: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i="1" dirty="0"/>
              <a:t>- </a:t>
            </a:r>
            <a:r>
              <a:rPr lang="nl-NL" b="1" i="1" dirty="0" err="1"/>
              <a:t>Lectio</a:t>
            </a:r>
            <a:r>
              <a:rPr lang="nl-NL" i="1" dirty="0"/>
              <a:t>: </a:t>
            </a:r>
            <a:r>
              <a:rPr lang="nl-NL" dirty="0"/>
              <a:t>de </a:t>
            </a:r>
            <a:r>
              <a:rPr lang="nl-NL" dirty="0" err="1"/>
              <a:t>bijbeltekst</a:t>
            </a:r>
            <a:r>
              <a:rPr lang="nl-NL" dirty="0"/>
              <a:t> herhalend/luisterend lezen.</a:t>
            </a:r>
            <a:endParaRPr lang="nl-NL" i="1" dirty="0"/>
          </a:p>
          <a:p>
            <a:pPr marL="0" indent="0">
              <a:buNone/>
            </a:pPr>
            <a:r>
              <a:rPr lang="nl-NL" i="1" dirty="0"/>
              <a:t>	- </a:t>
            </a:r>
            <a:r>
              <a:rPr lang="nl-NL" b="1" i="1" dirty="0" err="1"/>
              <a:t>Oratio</a:t>
            </a:r>
            <a:r>
              <a:rPr lang="nl-NL" b="1" i="1" dirty="0"/>
              <a:t>:</a:t>
            </a:r>
            <a:r>
              <a:rPr lang="nl-NL" i="1" dirty="0"/>
              <a:t> </a:t>
            </a:r>
            <a:r>
              <a:rPr lang="nl-NL" dirty="0"/>
              <a:t>met God erover spreken, met de Bijbel bidden.</a:t>
            </a:r>
            <a:endParaRPr lang="nl-NL" i="1" dirty="0"/>
          </a:p>
          <a:p>
            <a:pPr marL="0" indent="0">
              <a:buNone/>
            </a:pPr>
            <a:r>
              <a:rPr lang="nl-NL" i="1" dirty="0"/>
              <a:t>	- </a:t>
            </a:r>
            <a:r>
              <a:rPr lang="nl-NL" b="1" i="1" dirty="0" err="1"/>
              <a:t>Meditatio</a:t>
            </a:r>
            <a:r>
              <a:rPr lang="nl-NL" b="1" i="1" dirty="0"/>
              <a:t>:</a:t>
            </a:r>
            <a:r>
              <a:rPr lang="nl-NL" i="1" dirty="0"/>
              <a:t> </a:t>
            </a:r>
            <a:r>
              <a:rPr lang="nl-NL" dirty="0"/>
              <a:t>mediterend Gods stem beluisteren en de brug slaan naar het leven.</a:t>
            </a:r>
          </a:p>
          <a:p>
            <a:pPr marL="0" indent="0">
              <a:buNone/>
            </a:pPr>
            <a:r>
              <a:rPr lang="nl-NL" i="1" dirty="0"/>
              <a:t>	- </a:t>
            </a:r>
            <a:r>
              <a:rPr lang="nl-NL" b="1" i="1" dirty="0" err="1"/>
              <a:t>Contemplatio</a:t>
            </a:r>
            <a:r>
              <a:rPr lang="nl-NL" b="1" i="1" dirty="0"/>
              <a:t>: </a:t>
            </a:r>
            <a:r>
              <a:rPr lang="nl-NL" dirty="0"/>
              <a:t>geestelijke ontmoeting met God in Christus.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Belangrijke meditatieve regels:	- Tekst-met-tekst in verband brengen </a:t>
            </a:r>
          </a:p>
          <a:p>
            <a:pPr marL="0" indent="0">
              <a:buNone/>
            </a:pPr>
            <a:r>
              <a:rPr lang="nl-NL" dirty="0"/>
              <a:t>				- Oriëntatie op kerkelijke traditie/belijdenis.</a:t>
            </a:r>
          </a:p>
        </p:txBody>
      </p:sp>
      <p:pic>
        <p:nvPicPr>
          <p:cNvPr id="3074" name="Picture 2" descr="Index of /images/stories/priore/libri/libri_esteri">
            <a:extLst>
              <a:ext uri="{FF2B5EF4-FFF2-40B4-BE49-F238E27FC236}">
                <a16:creationId xmlns:a16="http://schemas.microsoft.com/office/drawing/2014/main" id="{40F698A0-FDDA-0722-6908-B9BF92EA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432" y="1140889"/>
            <a:ext cx="1345112" cy="20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7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1EDAF-3385-993A-3918-CEBAEF13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112293"/>
            <a:ext cx="9810604" cy="1216024"/>
          </a:xfrm>
        </p:spPr>
        <p:txBody>
          <a:bodyPr/>
          <a:lstStyle/>
          <a:p>
            <a:r>
              <a:rPr lang="nl-NL" sz="2800" b="1" kern="100" dirty="0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3. </a:t>
            </a:r>
            <a:r>
              <a:rPr lang="nl-NL" sz="2800" b="1" kern="100" dirty="0" err="1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Lectio</a:t>
            </a:r>
            <a:r>
              <a:rPr lang="nl-NL" sz="2800" b="1" kern="100" dirty="0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 </a:t>
            </a:r>
            <a:r>
              <a:rPr lang="nl-NL" sz="2800" b="1" kern="100" dirty="0" err="1">
                <a:latin typeface="Garamond" panose="02020404030301010803" pitchFamily="18" charset="0"/>
                <a:ea typeface="Gulim" panose="020B0600000101010101" pitchFamily="34" charset="-127"/>
                <a:cs typeface="Beirut" pitchFamily="2" charset="-78"/>
              </a:rPr>
              <a:t>divina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2E0141-BCDA-7228-F9CE-C77664E58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258697"/>
            <a:ext cx="9810604" cy="4428753"/>
          </a:xfrm>
        </p:spPr>
        <p:txBody>
          <a:bodyPr>
            <a:noAutofit/>
          </a:bodyPr>
          <a:lstStyle/>
          <a:p>
            <a:r>
              <a:rPr lang="nl-NL" dirty="0"/>
              <a:t>Deze ‘way of reading’ is tegelijkertijd een ‘way of living’. (E.H. </a:t>
            </a:r>
            <a:r>
              <a:rPr lang="nl-NL" dirty="0" err="1"/>
              <a:t>Peterson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herkauwen/overdenken/mediteren van de tekst is het belangrijkste deel. (Ps. 1:2)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Herkauwen brengt de reflectie en daarin het ontvangen van Gods stem </a:t>
            </a:r>
            <a:r>
              <a:rPr lang="nl-NL" i="1" dirty="0"/>
              <a:t>nu</a:t>
            </a:r>
            <a:r>
              <a:rPr lang="nl-NL" dirty="0"/>
              <a:t> op gang.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Deze meditatieve weg is niet alleen talig, maar bevat ook het zwijgen. (D. </a:t>
            </a:r>
            <a:r>
              <a:rPr lang="nl-NL" dirty="0" err="1"/>
              <a:t>Bonhoeffer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Je laat jezelf existentieel doortrekken door Bijbelwoorden. Gods stem komt in je tot klinken. </a:t>
            </a:r>
          </a:p>
          <a:p>
            <a:endParaRPr lang="nl-NL" dirty="0"/>
          </a:p>
          <a:p>
            <a:r>
              <a:rPr lang="nl-NL" dirty="0"/>
              <a:t>Nu eens ontglipt de Stem ons, dan zwelt deze weer aan. (A.A. van </a:t>
            </a:r>
            <a:r>
              <a:rPr lang="nl-NL" dirty="0" err="1"/>
              <a:t>Ruler</a:t>
            </a:r>
            <a:r>
              <a:rPr lang="nl-NL" dirty="0"/>
              <a:t>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128A619-1850-1DDF-3EFA-7816D70E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40" y="112293"/>
            <a:ext cx="1293126" cy="19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66586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RegularSeedLeftStep">
      <a:dk1>
        <a:srgbClr val="000000"/>
      </a:dk1>
      <a:lt1>
        <a:srgbClr val="FFFFFF"/>
      </a:lt1>
      <a:dk2>
        <a:srgbClr val="1C322E"/>
      </a:dk2>
      <a:lt2>
        <a:srgbClr val="E8E3E2"/>
      </a:lt2>
      <a:accent1>
        <a:srgbClr val="2AB0D5"/>
      </a:accent1>
      <a:accent2>
        <a:srgbClr val="17B495"/>
      </a:accent2>
      <a:accent3>
        <a:srgbClr val="25BA5E"/>
      </a:accent3>
      <a:accent4>
        <a:srgbClr val="1EBC18"/>
      </a:accent4>
      <a:accent5>
        <a:srgbClr val="64B424"/>
      </a:accent5>
      <a:accent6>
        <a:srgbClr val="96AA16"/>
      </a:accent6>
      <a:hlink>
        <a:srgbClr val="BF5B3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853</Words>
  <Application>Microsoft Office PowerPoint</Application>
  <PresentationFormat>Breedbeeld</PresentationFormat>
  <Paragraphs>94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Bembo</vt:lpstr>
      <vt:lpstr>Calibri</vt:lpstr>
      <vt:lpstr>Garamond</vt:lpstr>
      <vt:lpstr>Wingdings</vt:lpstr>
      <vt:lpstr>ArchiveVTI</vt:lpstr>
      <vt:lpstr>Jaarthema: ‘Hoor, Hij spreekt’ </vt:lpstr>
      <vt:lpstr>Inhoud</vt:lpstr>
      <vt:lpstr>Inleiding</vt:lpstr>
      <vt:lpstr>1. Zijn spreken als de Drie-enige én ons horend lezen en leven </vt:lpstr>
      <vt:lpstr>1. Zijn spreken als de Drie-enige én ons horend lezen en leven</vt:lpstr>
      <vt:lpstr>2. Leesbarrières  </vt:lpstr>
      <vt:lpstr>2. Leesbarrières</vt:lpstr>
      <vt:lpstr>3. Lectio divina </vt:lpstr>
      <vt:lpstr>3. Lectio divina</vt:lpstr>
      <vt:lpstr>4. Vijf concrete handreikingen </vt:lpstr>
      <vt:lpstr>Slot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Jaarthema: ‘Hoor, Hij spreekt’</dc:title>
  <dc:creator>J.W. Verboom</dc:creator>
  <cp:lastModifiedBy>Heino Loedeman</cp:lastModifiedBy>
  <cp:revision>6</cp:revision>
  <dcterms:created xsi:type="dcterms:W3CDTF">2024-05-15T21:59:15Z</dcterms:created>
  <dcterms:modified xsi:type="dcterms:W3CDTF">2024-05-24T11:22:41Z</dcterms:modified>
</cp:coreProperties>
</file>